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8" r:id="rId3"/>
    <p:sldId id="259" r:id="rId4"/>
    <p:sldId id="273" r:id="rId5"/>
    <p:sldId id="267" r:id="rId6"/>
    <p:sldId id="263" r:id="rId7"/>
    <p:sldId id="272" r:id="rId8"/>
    <p:sldId id="271" r:id="rId9"/>
    <p:sldId id="264" r:id="rId10"/>
    <p:sldId id="265" r:id="rId11"/>
    <p:sldId id="269" r:id="rId12"/>
  </p:sldIdLst>
  <p:sldSz cx="9144000" cy="5143500" type="screen16x9"/>
  <p:notesSz cx="6858000" cy="91440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000066"/>
    <a:srgbClr val="07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85" autoAdjust="0"/>
    <p:restoredTop sz="91332" autoAdjust="0"/>
  </p:normalViewPr>
  <p:slideViewPr>
    <p:cSldViewPr snapToGrid="0">
      <p:cViewPr>
        <p:scale>
          <a:sx n="94" d="100"/>
          <a:sy n="94" d="100"/>
        </p:scale>
        <p:origin x="643" y="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1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6400" indent="-285750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ts val="1700"/>
            </a:pPr>
            <a:r>
              <a:rPr lang="en" sz="1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FAO Global Report &amp; World’s Forgotten Fishes</a:t>
            </a:r>
          </a:p>
          <a:p>
            <a:pPr marL="863600" lvl="1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700"/>
            </a:pPr>
            <a:r>
              <a:rPr lang="en" sz="1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“Undervalued, under-reported, and under pressure”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5a04b184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5a04b184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Creel Cat </a:t>
            </a:r>
          </a:p>
          <a:p>
            <a:r>
              <a:rPr lang="en-US" dirty="0"/>
              <a:t>Harvest patterns</a:t>
            </a:r>
          </a:p>
          <a:p>
            <a:r>
              <a:rPr lang="en-US" dirty="0"/>
              <a:t>Catch details and motivation</a:t>
            </a:r>
          </a:p>
          <a:p>
            <a:r>
              <a:rPr lang="en-US" dirty="0"/>
              <a:t>Demographics</a:t>
            </a:r>
          </a:p>
          <a:p>
            <a:r>
              <a:rPr lang="en-US" dirty="0"/>
              <a:t>Conservation/Management Impacts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9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5a04b184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5a04b184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1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Using GIS to analyze socio-economic, hydrologic, climate, land use, and creel survey data</a:t>
            </a:r>
          </a:p>
          <a:p>
            <a:pPr marL="285750" indent="-285750" rtl="0" fontAlgn="base">
              <a:spcBef>
                <a:spcPts val="0"/>
              </a:spcBef>
              <a:spcAft>
                <a:spcPts val="1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</a:rPr>
              <a:t>Identify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most important areas for protections and potential focal species/watersheds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5a04b1842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5a04b1842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about matching funding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b55d54eb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b55d54eb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lcwaN001087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i.org/10.1007/s11160-017-9477-y" TargetMode="External"/><Relationship Id="rId5" Type="http://schemas.openxmlformats.org/officeDocument/2006/relationships/hyperlink" Target="https://doi.org/10.1007/s11027-012-9385-3" TargetMode="External"/><Relationship Id="rId4" Type="http://schemas.openxmlformats.org/officeDocument/2006/relationships/hyperlink" Target="https://doi.org/10.1111/faf.1240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2187713" y="2193011"/>
            <a:ext cx="6956288" cy="2955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0" y="2188275"/>
            <a:ext cx="2681902" cy="2955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35773" y="47678"/>
            <a:ext cx="8952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Off the Hook: Assessing the Vulnerability of Inland Subsistence Fisheries to Climate Change</a:t>
            </a:r>
            <a:endParaRPr sz="4000" dirty="0">
              <a:solidFill>
                <a:srgbClr val="FFFFFF"/>
              </a:solidFill>
              <a:latin typeface="+mj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-1925596" y="2240018"/>
            <a:ext cx="12995192" cy="199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b="1" dirty="0">
                <a:latin typeface="+mn-lt"/>
                <a:ea typeface="Playfair Display"/>
                <a:cs typeface="Playfair Display"/>
                <a:sym typeface="Playfair Display"/>
              </a:rPr>
              <a:t>NAU/NASA Space Grant &amp; Conservation International</a:t>
            </a:r>
            <a:endParaRPr lang="en" sz="24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+mj-lt"/>
                <a:ea typeface="Playfair Display"/>
                <a:cs typeface="Playfair Display"/>
                <a:sym typeface="Playfair Display"/>
              </a:rPr>
              <a:t>Caitlin Brogan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latin typeface="+mn-lt"/>
                <a:ea typeface="Playfair Display"/>
                <a:cs typeface="Playfair Display"/>
                <a:sym typeface="Playfair Display"/>
              </a:rPr>
              <a:t>B.S. Environmental and Sustainability Studies</a:t>
            </a:r>
            <a:endParaRPr lang="en" dirty="0">
              <a:latin typeface="+mn-lt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+mn-lt"/>
                <a:ea typeface="Playfair Display"/>
                <a:cs typeface="Playfair Display"/>
                <a:sym typeface="Playfair Display"/>
              </a:rPr>
              <a:t>Dr. Denielle Perry, </a:t>
            </a:r>
            <a:r>
              <a:rPr lang="en-US" sz="1500" dirty="0">
                <a:solidFill>
                  <a:schemeClr val="tx1"/>
                </a:solidFill>
                <a:latin typeface="+mn-lt"/>
                <a:ea typeface="Playfair Display"/>
                <a:cs typeface="Playfair Display"/>
                <a:sym typeface="Playfair Display"/>
              </a:rPr>
              <a:t>NAU Free-Flowing Rivers Lab</a:t>
            </a:r>
            <a:endParaRPr lang="en-US" sz="1500" dirty="0">
              <a:solidFill>
                <a:srgbClr val="FF0000"/>
              </a:solidFill>
              <a:latin typeface="+mn-lt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+mn-lt"/>
                <a:ea typeface="Playfair Display"/>
                <a:cs typeface="Playfair Display"/>
                <a:sym typeface="Playfair Display"/>
              </a:rPr>
              <a:t>Dr. Ian Harrison</a:t>
            </a:r>
            <a:r>
              <a:rPr lang="en-US" sz="1500" dirty="0">
                <a:latin typeface="+mn-lt"/>
                <a:ea typeface="Playfair Display"/>
                <a:cs typeface="Playfair Display"/>
                <a:sym typeface="Playfair Display"/>
              </a:rPr>
              <a:t>, Conservation International; NAU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+mn-lt"/>
                <a:ea typeface="Playfair Display"/>
                <a:cs typeface="Playfair Display"/>
                <a:sym typeface="Playfair Display"/>
              </a:rPr>
              <a:t>Dr. Abigail Lynch</a:t>
            </a:r>
            <a:r>
              <a:rPr lang="en" sz="1500" dirty="0">
                <a:latin typeface="+mn-lt"/>
                <a:ea typeface="Playfair Display"/>
                <a:cs typeface="Playfair Display"/>
                <a:sym typeface="Playfair Display"/>
              </a:rPr>
              <a:t>, USGS Climate Adaptation Science Center</a:t>
            </a:r>
            <a:endParaRPr sz="1500" dirty="0">
              <a:latin typeface="+mn-lt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E7065F6-9888-47AC-9EA0-D5940040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65" y="4257979"/>
            <a:ext cx="744848" cy="7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Google Shape;58;p13"/>
          <p:cNvCxnSpPr>
            <a:cxnSpLocks/>
          </p:cNvCxnSpPr>
          <p:nvPr/>
        </p:nvCxnSpPr>
        <p:spPr>
          <a:xfrm flipV="1">
            <a:off x="0" y="2188275"/>
            <a:ext cx="9144000" cy="16104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612" y="4250053"/>
            <a:ext cx="540888" cy="80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A31FB16-4071-4954-BBA6-C4E54F393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812" y="4322918"/>
            <a:ext cx="866872" cy="68367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047263C-7CA4-4074-83A4-CDE39EC6CD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31AEF5E-39E3-421F-9D9D-12AECC4887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67" t="7302" r="6125" b="6251"/>
          <a:stretch/>
        </p:blipFill>
        <p:spPr>
          <a:xfrm>
            <a:off x="2286854" y="4226882"/>
            <a:ext cx="895686" cy="926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-296888" y="43341"/>
            <a:ext cx="9144000" cy="505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Next Steps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Key References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Coleman-Jensen, A., Rabbitt, M.P., Gregory, C., &amp; Singh, A. (2020). Household Food Security in the United States in 2019, ERR-275, U.S. Department of Agriculture, Economic Research Service.</a:t>
            </a: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Feeding America. (2018). </a:t>
            </a: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Map the Meal Gap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. United States. [Web Archive] Retrieved from the Library of Congress, 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  <a:hlinkClick r:id="rId3"/>
              </a:rPr>
              <a:t>https://www.loc.gov/item/lcwaN0010877/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942975" indent="-371475">
              <a:spcBef>
                <a:spcPts val="1200"/>
              </a:spcBef>
            </a:pP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Funge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‐Smith, S., &amp; Bennett, A. (2019). A fresh look at inland fisheries and their role in food security and livelihoods. Fish and Fisheries, 20(6), 1176–1195. 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  <a:hlinkClick r:id="rId4"/>
              </a:rPr>
              <a:t>https://doi.org/10.1111/faf.12403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Jones, R., Travers, C., Rodgers, C., Lazar, B., English, E., Lipton, J., Vogel, J., Strzepek, K., &amp; Martinich, J. (2013). Climate change impacts on freshwater recreational fishing in the United States. Mitigation and Adaptation Strategies for Global Change.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  <a:hlinkClick r:id="rId5"/>
              </a:rPr>
              <a:t>https://doi.org/10.1007/s11027-012-9385-3</a:t>
            </a:r>
            <a:endParaRPr lang="en" sz="1200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Nguyen, V. M., Lynch, A. J., Young, N.,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Cowx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I. G., Beard, T. D., Taylor, W. W., &amp; Cooke, S. J. (2016). To manage inland fisheries is to manage at the social-ecological watershed scale. In Journal of Environmental Management (Vol. 181, pp. 312–325). Academic Press. </a:t>
            </a:r>
            <a:r>
              <a:rPr lang="en-US" sz="1200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https://doi.org/10.1016/j.jenvman.2016.06.045</a:t>
            </a:r>
            <a:endParaRPr lang="en" sz="1200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Paukert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C. P., Lynch, A. J., Beard, T. D., Chen, Y., Cooke, S. J., Cooperman, M. S.,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Cowx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I. G.,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Ibengwe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L., Infante, D. M., Myers, B. J. E.,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H. P., &amp; Winfield, I. J. (2017). Designing a global assessment of climate change on inland fishes and fisheries: knowns and needs. Reviews in Fish Biology and Fisheries, 27(2), 393–409. 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  <a:hlinkClick r:id="rId6"/>
              </a:rPr>
              <a:t>https://doi.org/10.1007/s11160-017-9477-y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Paukert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C. P., J. D. Olden, A. J. Lynch, D.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Brashears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R. C. Chambers, C. Chu, M. Daly, K. L. Dibble, J. A.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Falke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D.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Issak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, P. Jacobson, O. P. Jensen, D. Munroe. In review.  Climate Change Effects on North American Fish and Fisheries: A Summary of the Science and Moving Forward with Adaptation. Fisheries.</a:t>
            </a: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1200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200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200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200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200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200" u="sng" dirty="0">
              <a:solidFill>
                <a:schemeClr val="hlink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orgotten fishes – FAO global report state of fisheries</a:t>
            </a: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ubsistence fishing </a:t>
            </a: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ist key refs from paper</a:t>
            </a:r>
          </a:p>
          <a:p>
            <a:pPr marL="942975" lvl="0" indent="-371475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42EF0-AA62-4BC1-991B-D93E979A8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4;p20">
            <a:extLst>
              <a:ext uri="{FF2B5EF4-FFF2-40B4-BE49-F238E27FC236}">
                <a16:creationId xmlns:a16="http://schemas.microsoft.com/office/drawing/2014/main" id="{39EB6847-10C9-4A3F-9C9B-6F9306E99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1" y="2061208"/>
            <a:ext cx="8520600" cy="5727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  <a:endParaRPr dirty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188E2-402D-4FCC-837E-8E56166C14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3133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4;p20">
            <a:extLst>
              <a:ext uri="{FF2B5EF4-FFF2-40B4-BE49-F238E27FC236}">
                <a16:creationId xmlns:a16="http://schemas.microsoft.com/office/drawing/2014/main" id="{39EB6847-10C9-4A3F-9C9B-6F9306E99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7376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Background &amp; Significance                                                                                                          </a:t>
            </a:r>
            <a:endParaRPr sz="2000" dirty="0">
              <a:solidFill>
                <a:srgbClr val="FFFFFF"/>
              </a:solidFill>
              <a:latin typeface="+mj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" name="Google Shape;130;p21">
            <a:extLst>
              <a:ext uri="{FF2B5EF4-FFF2-40B4-BE49-F238E27FC236}">
                <a16:creationId xmlns:a16="http://schemas.microsoft.com/office/drawing/2014/main" id="{D4C2A783-7791-41AB-A481-8B7700EBEB4C}"/>
              </a:ext>
            </a:extLst>
          </p:cNvPr>
          <p:cNvSpPr txBox="1">
            <a:spLocks/>
          </p:cNvSpPr>
          <p:nvPr/>
        </p:nvSpPr>
        <p:spPr>
          <a:xfrm>
            <a:off x="306092" y="676888"/>
            <a:ext cx="5114441" cy="398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6400" indent="-285750">
              <a:lnSpc>
                <a:spcPct val="150000"/>
              </a:lnSpc>
              <a:spcAft>
                <a:spcPts val="1800"/>
              </a:spcAft>
              <a:buClr>
                <a:srgbClr val="000000"/>
              </a:buClr>
              <a:buSzPts val="1700"/>
            </a:pPr>
            <a:r>
              <a:rPr lang="en" sz="1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What is subsistence fishing?</a:t>
            </a:r>
          </a:p>
          <a:p>
            <a:pPr marL="406400" indent="-285750">
              <a:lnSpc>
                <a:spcPct val="150000"/>
              </a:lnSpc>
              <a:spcAft>
                <a:spcPts val="1800"/>
              </a:spcAft>
              <a:buClr>
                <a:srgbClr val="000000"/>
              </a:buClr>
              <a:buSzPts val="1700"/>
            </a:pPr>
            <a:r>
              <a:rPr lang="en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In many communities, inland fisheries are integral to culture</a:t>
            </a:r>
          </a:p>
          <a:p>
            <a:pPr marL="914400" marR="0" lvl="1" indent="-336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Indigenous and Local Knowledge (ILK) systems </a:t>
            </a:r>
          </a:p>
          <a:p>
            <a:pPr marL="914400" marR="0" lvl="1" indent="-336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1700"/>
              <a:buFont typeface="Times New Roman"/>
              <a:buChar char="○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Times New Roman"/>
              </a:rPr>
              <a:t>Others may rely on fishing for survival </a:t>
            </a:r>
            <a:endParaRPr lang="en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6400" indent="-285750">
              <a:lnSpc>
                <a:spcPct val="150000"/>
              </a:lnSpc>
              <a:spcAft>
                <a:spcPts val="1800"/>
              </a:spcAft>
              <a:buClr>
                <a:srgbClr val="000000"/>
              </a:buClr>
              <a:buSzPts val="1700"/>
            </a:pPr>
            <a:r>
              <a:rPr lang="en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Inland fisheries are experiencing multi-faceted pressures</a:t>
            </a:r>
          </a:p>
          <a:p>
            <a:pPr marL="406400" indent="-285750">
              <a:lnSpc>
                <a:spcPct val="150000"/>
              </a:lnSpc>
              <a:spcAft>
                <a:spcPts val="1800"/>
              </a:spcAft>
              <a:buClr>
                <a:srgbClr val="000000"/>
              </a:buClr>
              <a:buSzPts val="1700"/>
            </a:pPr>
            <a:r>
              <a:rPr lang="en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Research on inland subsistence fisheries in the U.S. is limited</a:t>
            </a:r>
          </a:p>
          <a:p>
            <a:pPr marL="406400" indent="-285750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ts val="1700"/>
            </a:pPr>
            <a:r>
              <a:rPr lang="en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 way of life is on the line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300" dirty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DF82567-B54A-4218-9662-F4D411F57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-3718" r="14321" b="3718"/>
          <a:stretch/>
        </p:blipFill>
        <p:spPr bwMode="auto">
          <a:xfrm>
            <a:off x="5726625" y="2546223"/>
            <a:ext cx="3417376" cy="26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aska Native fishermen to claim religious freedom defense – Eye on the  Arctic">
            <a:extLst>
              <a:ext uri="{FF2B5EF4-FFF2-40B4-BE49-F238E27FC236}">
                <a16:creationId xmlns:a16="http://schemas.microsoft.com/office/drawing/2014/main" id="{7B6E6CA6-E370-47CD-9091-FEC5455DE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r="5281"/>
          <a:stretch/>
        </p:blipFill>
        <p:spPr bwMode="auto">
          <a:xfrm>
            <a:off x="5726624" y="457200"/>
            <a:ext cx="3417376" cy="238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13;p18">
            <a:extLst>
              <a:ext uri="{FF2B5EF4-FFF2-40B4-BE49-F238E27FC236}">
                <a16:creationId xmlns:a16="http://schemas.microsoft.com/office/drawing/2014/main" id="{5EC39AD0-5302-4213-8B4B-870F92F47F0B}"/>
              </a:ext>
            </a:extLst>
          </p:cNvPr>
          <p:cNvSpPr txBox="1"/>
          <p:nvPr/>
        </p:nvSpPr>
        <p:spPr>
          <a:xfrm>
            <a:off x="8167058" y="2671258"/>
            <a:ext cx="1818008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(via Eye on the Arctic)</a:t>
            </a:r>
            <a:endParaRPr sz="700" dirty="0">
              <a:solidFill>
                <a:schemeClr val="bg1"/>
              </a:solidFill>
              <a:highlight>
                <a:srgbClr val="C0C0C0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13;p18">
            <a:extLst>
              <a:ext uri="{FF2B5EF4-FFF2-40B4-BE49-F238E27FC236}">
                <a16:creationId xmlns:a16="http://schemas.microsoft.com/office/drawing/2014/main" id="{7EB10F02-F36F-4D93-A788-F5F3CBF6BCBC}"/>
              </a:ext>
            </a:extLst>
          </p:cNvPr>
          <p:cNvSpPr txBox="1"/>
          <p:nvPr/>
        </p:nvSpPr>
        <p:spPr>
          <a:xfrm>
            <a:off x="7861480" y="4949362"/>
            <a:ext cx="2892232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(via </a:t>
            </a:r>
            <a:r>
              <a:rPr lang="en" sz="700" i="1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World’s Forgotten Fishes</a:t>
            </a:r>
            <a:r>
              <a:rPr lang="en" sz="8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)</a:t>
            </a:r>
            <a:endParaRPr sz="800" dirty="0">
              <a:solidFill>
                <a:schemeClr val="bg1"/>
              </a:solidFill>
              <a:highlight>
                <a:srgbClr val="C0C0C0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A880E12-EF35-4BBD-85FA-70CE75E49A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8805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9144001" cy="457200"/>
          </a:xfrm>
          <a:prstGeom prst="rect">
            <a:avLst/>
          </a:prstGeom>
          <a:solidFill>
            <a:srgbClr val="07376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Project Objectives                                                                                                </a:t>
            </a:r>
            <a:endParaRPr sz="2000" dirty="0">
              <a:solidFill>
                <a:srgbClr val="FFFFFF"/>
              </a:solidFill>
              <a:latin typeface="+mj-lt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3155-B436-4E17-BE04-3ACC355F2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pic>
        <p:nvPicPr>
          <p:cNvPr id="11" name="Google Shape;69;p14">
            <a:extLst>
              <a:ext uri="{FF2B5EF4-FFF2-40B4-BE49-F238E27FC236}">
                <a16:creationId xmlns:a16="http://schemas.microsoft.com/office/drawing/2014/main" id="{E2FBB304-AA57-4B9B-A98E-5E68666EBF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80" r="23226"/>
          <a:stretch/>
        </p:blipFill>
        <p:spPr>
          <a:xfrm>
            <a:off x="3347634" y="2239195"/>
            <a:ext cx="2516219" cy="24419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76039" y="228600"/>
            <a:ext cx="8913717" cy="1781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Identify U.S. communities with high dependence on inland subsistence fisheries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Analyze threats of projected climate change and potential impacts on human communities</a:t>
            </a:r>
            <a:endParaRPr sz="14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Provide policy recommendations for protecting these fisheries and supporting livelihoods</a:t>
            </a:r>
            <a:endParaRPr sz="170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6" name="Picture 6" descr="20 Father's Day Gifts for Fishermen - On The Water">
            <a:extLst>
              <a:ext uri="{FF2B5EF4-FFF2-40B4-BE49-F238E27FC236}">
                <a16:creationId xmlns:a16="http://schemas.microsoft.com/office/drawing/2014/main" id="{DFE3A57F-4754-4EFB-934B-A3B03B22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53" y="2239195"/>
            <a:ext cx="3280147" cy="2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ver Journey Highlights Importance of Alaska Subsistence Salmon Harvest |  NOAA Fisheries">
            <a:extLst>
              <a:ext uri="{FF2B5EF4-FFF2-40B4-BE49-F238E27FC236}">
                <a16:creationId xmlns:a16="http://schemas.microsoft.com/office/drawing/2014/main" id="{951865E0-0FA2-4407-9B5D-B2EB44792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3780" r="5842"/>
          <a:stretch/>
        </p:blipFill>
        <p:spPr bwMode="auto">
          <a:xfrm>
            <a:off x="-1144" y="2221250"/>
            <a:ext cx="3348778" cy="2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3;p18">
            <a:extLst>
              <a:ext uri="{FF2B5EF4-FFF2-40B4-BE49-F238E27FC236}">
                <a16:creationId xmlns:a16="http://schemas.microsoft.com/office/drawing/2014/main" id="{E93DC1CC-315F-429F-9EFC-0279523C3562}"/>
              </a:ext>
            </a:extLst>
          </p:cNvPr>
          <p:cNvSpPr txBox="1"/>
          <p:nvPr/>
        </p:nvSpPr>
        <p:spPr>
          <a:xfrm>
            <a:off x="7360090" y="4493417"/>
            <a:ext cx="2892232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(via Alaska Department of Fish and Game)</a:t>
            </a:r>
            <a:endParaRPr sz="800" dirty="0">
              <a:solidFill>
                <a:schemeClr val="bg1"/>
              </a:solidFill>
              <a:highlight>
                <a:srgbClr val="C0C0C0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0B520-2B51-49D9-87CF-219E0D1096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sp>
        <p:nvSpPr>
          <p:cNvPr id="5" name="Google Shape;81;p16">
            <a:extLst>
              <a:ext uri="{FF2B5EF4-FFF2-40B4-BE49-F238E27FC236}">
                <a16:creationId xmlns:a16="http://schemas.microsoft.com/office/drawing/2014/main" id="{D30A8308-3EB9-45CD-95A9-E6C4F25899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Hypothesis</a:t>
            </a:r>
          </a:p>
        </p:txBody>
      </p:sp>
      <p:sp>
        <p:nvSpPr>
          <p:cNvPr id="7" name="Google Shape;82;p16">
            <a:extLst>
              <a:ext uri="{FF2B5EF4-FFF2-40B4-BE49-F238E27FC236}">
                <a16:creationId xmlns:a16="http://schemas.microsoft.com/office/drawing/2014/main" id="{43CA660D-74B4-4475-BEED-198549315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724" y="524730"/>
            <a:ext cx="8913717" cy="4697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400" dirty="0">
                <a:solidFill>
                  <a:srgbClr val="000000"/>
                </a:solidFill>
              </a:rPr>
              <a:t>We hypothesize that areas with: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 a cultural or traditional connection to fisheries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0000"/>
                </a:solidFill>
              </a:rPr>
              <a:t> lower socioeconomic productivity and employment rate </a:t>
            </a: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/>
                </a:solidFill>
              </a:rPr>
              <a:t>will have a higher dependence on subsistence fishing activities for food security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DAD6AB-2980-4F74-9C1A-3DE009B4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6"/>
          <a:stretch/>
        </p:blipFill>
        <p:spPr>
          <a:xfrm>
            <a:off x="976864" y="2785615"/>
            <a:ext cx="3443593" cy="2074402"/>
          </a:xfrm>
          <a:prstGeom prst="rect">
            <a:avLst/>
          </a:prstGeom>
        </p:spPr>
      </p:pic>
      <p:pic>
        <p:nvPicPr>
          <p:cNvPr id="1026" name="Picture 2" descr="Doing fish': Alaska's summer salmon run | Al Jazeera English">
            <a:extLst>
              <a:ext uri="{FF2B5EF4-FFF2-40B4-BE49-F238E27FC236}">
                <a16:creationId xmlns:a16="http://schemas.microsoft.com/office/drawing/2014/main" id="{437536AD-6A2B-47DF-9613-4416FBB6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82" y="2785615"/>
            <a:ext cx="3443593" cy="20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13;p18">
            <a:extLst>
              <a:ext uri="{FF2B5EF4-FFF2-40B4-BE49-F238E27FC236}">
                <a16:creationId xmlns:a16="http://schemas.microsoft.com/office/drawing/2014/main" id="{CE13D02E-B356-48F5-8D62-55FD20C0FD1B}"/>
              </a:ext>
            </a:extLst>
          </p:cNvPr>
          <p:cNvSpPr txBox="1"/>
          <p:nvPr/>
        </p:nvSpPr>
        <p:spPr>
          <a:xfrm>
            <a:off x="6867842" y="4663217"/>
            <a:ext cx="2892232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(via American Fisheries Society)</a:t>
            </a:r>
            <a:endParaRPr sz="800" dirty="0">
              <a:solidFill>
                <a:schemeClr val="bg1"/>
              </a:solidFill>
              <a:highlight>
                <a:srgbClr val="C0C0C0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835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;p17">
            <a:extLst>
              <a:ext uri="{FF2B5EF4-FFF2-40B4-BE49-F238E27FC236}">
                <a16:creationId xmlns:a16="http://schemas.microsoft.com/office/drawing/2014/main" id="{0FCD63A0-FB82-4003-88EC-4C906C053C9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0" cy="457200"/>
          </a:xfrm>
          <a:prstGeom prst="rect">
            <a:avLst/>
          </a:prstGeom>
          <a:solidFill>
            <a:srgbClr val="07376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Methodology                                                                                                             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09AC8B2-FFCF-491C-8F43-A6CA31C0AD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E869E-2199-40BE-A3AF-70E7DE1D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66" y="297631"/>
            <a:ext cx="6170204" cy="49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0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0198931-F109-477E-89F5-29122F5C2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6" t="22857" r="4863" b="7937"/>
          <a:stretch/>
        </p:blipFill>
        <p:spPr>
          <a:xfrm>
            <a:off x="1269155" y="508001"/>
            <a:ext cx="7099119" cy="4401618"/>
          </a:xfrm>
          <a:prstGeom prst="rect">
            <a:avLst/>
          </a:prstGeom>
        </p:spPr>
      </p:pic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7376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Preliminary Results                                                                                              </a:t>
            </a:r>
            <a:endParaRPr sz="2000" dirty="0">
              <a:solidFill>
                <a:srgbClr val="FFFFFF"/>
              </a:solidFill>
              <a:latin typeface="+mj-lt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717306-535A-4DDD-9177-9CEB897FC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r="29571" b="2687"/>
          <a:stretch/>
        </p:blipFill>
        <p:spPr>
          <a:xfrm>
            <a:off x="203843" y="3480729"/>
            <a:ext cx="2014424" cy="1617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CD4736-8CA3-46E8-9F76-3554C45816E2}"/>
              </a:ext>
            </a:extLst>
          </p:cNvPr>
          <p:cNvSpPr txBox="1"/>
          <p:nvPr/>
        </p:nvSpPr>
        <p:spPr>
          <a:xfrm>
            <a:off x="3585750" y="576072"/>
            <a:ext cx="404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Food Insecurity Rate by County in 2018</a:t>
            </a:r>
          </a:p>
        </p:txBody>
      </p:sp>
      <p:pic>
        <p:nvPicPr>
          <p:cNvPr id="28" name="Picture 27" descr="Chart, bar chart&#10;&#10;Description automatically generated">
            <a:extLst>
              <a:ext uri="{FF2B5EF4-FFF2-40B4-BE49-F238E27FC236}">
                <a16:creationId xmlns:a16="http://schemas.microsoft.com/office/drawing/2014/main" id="{92C4242A-75FB-4004-AED6-8C30757EC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559" y="3163147"/>
            <a:ext cx="1154724" cy="13767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95391F1-C765-4ACA-B9BC-B9C7FD5835F1}"/>
              </a:ext>
            </a:extLst>
          </p:cNvPr>
          <p:cNvSpPr txBox="1"/>
          <p:nvPr/>
        </p:nvSpPr>
        <p:spPr>
          <a:xfrm>
            <a:off x="191463" y="4863940"/>
            <a:ext cx="2076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Alaska Native Villages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B8CF0C-FAED-4C5A-8B8A-621C39494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28CE7C9-7C91-4532-B8E4-53AA29CB4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8176" b="34970"/>
          <a:stretch/>
        </p:blipFill>
        <p:spPr>
          <a:xfrm>
            <a:off x="0" y="754743"/>
            <a:ext cx="3804468" cy="3777291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B4069AE-099A-430D-8B73-C5DAEFAA2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64678" r="5164" b="17661"/>
          <a:stretch/>
        </p:blipFill>
        <p:spPr>
          <a:xfrm>
            <a:off x="3725438" y="1546579"/>
            <a:ext cx="5418562" cy="1374386"/>
          </a:xfrm>
          <a:prstGeom prst="rect">
            <a:avLst/>
          </a:prstGeom>
        </p:spPr>
      </p:pic>
      <p:sp>
        <p:nvSpPr>
          <p:cNvPr id="11" name="Google Shape;113;p18">
            <a:extLst>
              <a:ext uri="{FF2B5EF4-FFF2-40B4-BE49-F238E27FC236}">
                <a16:creationId xmlns:a16="http://schemas.microsoft.com/office/drawing/2014/main" id="{F145C4F4-E200-4344-9E83-4BE070EF9B1C}"/>
              </a:ext>
            </a:extLst>
          </p:cNvPr>
          <p:cNvSpPr txBox="1"/>
          <p:nvPr/>
        </p:nvSpPr>
        <p:spPr>
          <a:xfrm>
            <a:off x="8009381" y="3590155"/>
            <a:ext cx="2892232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700" dirty="0" err="1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Paukert</a:t>
            </a:r>
            <a:r>
              <a:rPr lang="en-US" sz="7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 et al. in Review</a:t>
            </a:r>
            <a:r>
              <a:rPr lang="en" sz="7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)</a:t>
            </a:r>
            <a:endParaRPr sz="700" dirty="0">
              <a:solidFill>
                <a:schemeClr val="bg1"/>
              </a:solidFill>
              <a:highlight>
                <a:srgbClr val="C0C0C0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4;p20">
            <a:extLst>
              <a:ext uri="{FF2B5EF4-FFF2-40B4-BE49-F238E27FC236}">
                <a16:creationId xmlns:a16="http://schemas.microsoft.com/office/drawing/2014/main" id="{5627FBF2-0ECA-4BD8-89E0-74211BF7E2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7376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Preliminary Results                                                                                              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3B975A8-B84F-4283-9114-5F2876B19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90317" r="5164"/>
          <a:stretch/>
        </p:blipFill>
        <p:spPr>
          <a:xfrm>
            <a:off x="3725438" y="2913549"/>
            <a:ext cx="5418562" cy="753527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FDC951E-F7B1-41B3-8E9E-C9F1FA14B0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9" t="82033" r="6044" b="9616"/>
          <a:stretch/>
        </p:blipFill>
        <p:spPr>
          <a:xfrm>
            <a:off x="3773694" y="2920965"/>
            <a:ext cx="767532" cy="6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4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21">
            <a:extLst>
              <a:ext uri="{FF2B5EF4-FFF2-40B4-BE49-F238E27FC236}">
                <a16:creationId xmlns:a16="http://schemas.microsoft.com/office/drawing/2014/main" id="{9DCF2B29-1B86-4623-9BC3-2D276703B9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7376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Next Steps                                                                                                            </a:t>
            </a:r>
          </a:p>
        </p:txBody>
      </p:sp>
      <p:sp>
        <p:nvSpPr>
          <p:cNvPr id="5" name="Google Shape;130;p21">
            <a:extLst>
              <a:ext uri="{FF2B5EF4-FFF2-40B4-BE49-F238E27FC236}">
                <a16:creationId xmlns:a16="http://schemas.microsoft.com/office/drawing/2014/main" id="{F1A16690-4560-4E7B-8BD0-19A89958859C}"/>
              </a:ext>
            </a:extLst>
          </p:cNvPr>
          <p:cNvSpPr txBox="1">
            <a:spLocks/>
          </p:cNvSpPr>
          <p:nvPr/>
        </p:nvSpPr>
        <p:spPr>
          <a:xfrm>
            <a:off x="563433" y="1392382"/>
            <a:ext cx="4392289" cy="298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n-US" sz="17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Complete spatial analysis/generate maps &amp; figures 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n-US" sz="17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Create a set of recommendations for policymakers and fishery managers 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n-US" sz="17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Project will be expanded into graduate research for M.S. in Climate Science and Solutions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endParaRPr lang="en-US"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algn="ctr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185-3603-4715-956D-F3A5B0AAB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pic>
        <p:nvPicPr>
          <p:cNvPr id="2" name="Picture 2" descr="In the Pacific Northwest, Native Fishing Rights Take on a Role as  Environmental Protector | The Bill Lane Center for the American West">
            <a:extLst>
              <a:ext uri="{FF2B5EF4-FFF2-40B4-BE49-F238E27FC236}">
                <a16:creationId xmlns:a16="http://schemas.microsoft.com/office/drawing/2014/main" id="{6162DB91-0C77-4F64-8197-4112F6BA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93" y="2887264"/>
            <a:ext cx="3128176" cy="19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13;p18">
            <a:extLst>
              <a:ext uri="{FF2B5EF4-FFF2-40B4-BE49-F238E27FC236}">
                <a16:creationId xmlns:a16="http://schemas.microsoft.com/office/drawing/2014/main" id="{F5BA528D-6783-497D-813E-C8ED89735A84}"/>
              </a:ext>
            </a:extLst>
          </p:cNvPr>
          <p:cNvSpPr txBox="1"/>
          <p:nvPr/>
        </p:nvSpPr>
        <p:spPr>
          <a:xfrm>
            <a:off x="7133570" y="4690217"/>
            <a:ext cx="2892232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bg1"/>
                </a:solidFill>
                <a:highlight>
                  <a:srgbClr val="C0C0C0"/>
                </a:highlight>
                <a:latin typeface="+mn-lt"/>
                <a:ea typeface="Times New Roman"/>
                <a:cs typeface="Times New Roman"/>
                <a:sym typeface="Times New Roman"/>
              </a:rPr>
              <a:t>(via The Nature Conservancy)</a:t>
            </a:r>
            <a:endParaRPr sz="700" dirty="0">
              <a:solidFill>
                <a:schemeClr val="bg1"/>
              </a:solidFill>
              <a:highlight>
                <a:srgbClr val="C0C0C0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2" name="Picture 4" descr="Federal Subsistence Management Program | U.S. Department of the Interior">
            <a:extLst>
              <a:ext uri="{FF2B5EF4-FFF2-40B4-BE49-F238E27FC236}">
                <a16:creationId xmlns:a16="http://schemas.microsoft.com/office/drawing/2014/main" id="{A1D8AF60-D5FA-4208-B600-B963D8FF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93" y="741041"/>
            <a:ext cx="3128177" cy="19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0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21">
            <a:extLst>
              <a:ext uri="{FF2B5EF4-FFF2-40B4-BE49-F238E27FC236}">
                <a16:creationId xmlns:a16="http://schemas.microsoft.com/office/drawing/2014/main" id="{B912B6DA-7A35-43AA-8E6B-E1AFABD44B6A}"/>
              </a:ext>
            </a:extLst>
          </p:cNvPr>
          <p:cNvSpPr txBox="1">
            <a:spLocks/>
          </p:cNvSpPr>
          <p:nvPr/>
        </p:nvSpPr>
        <p:spPr>
          <a:xfrm>
            <a:off x="0" y="-14224"/>
            <a:ext cx="9144000" cy="457200"/>
          </a:xfrm>
          <a:prstGeom prst="rect">
            <a:avLst/>
          </a:prstGeom>
          <a:solidFill>
            <a:srgbClr val="07376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  <a:ea typeface="Playfair Display"/>
                <a:cs typeface="Playfair Display"/>
                <a:sym typeface="Playfair Display"/>
              </a:rPr>
              <a:t>Acknowledgements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1A19F5-5FAC-4E2C-8C07-3AD0F2B4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63" y="3657600"/>
            <a:ext cx="1200864" cy="927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9331F-6F33-41D1-89B7-7E27A75BF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017" y="3508064"/>
            <a:ext cx="1010477" cy="1221302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0BF307E-C37F-454B-A88C-4AA0281F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7" y="3541141"/>
            <a:ext cx="1096659" cy="11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2;p13">
            <a:extLst>
              <a:ext uri="{FF2B5EF4-FFF2-40B4-BE49-F238E27FC236}">
                <a16:creationId xmlns:a16="http://schemas.microsoft.com/office/drawing/2014/main" id="{21BCC356-AB55-4C9A-A44C-CE36BC0A15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4930" t="7851" r="13533" b="5167"/>
          <a:stretch/>
        </p:blipFill>
        <p:spPr>
          <a:xfrm>
            <a:off x="5024190" y="3541141"/>
            <a:ext cx="1010477" cy="122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0;p21">
            <a:extLst>
              <a:ext uri="{FF2B5EF4-FFF2-40B4-BE49-F238E27FC236}">
                <a16:creationId xmlns:a16="http://schemas.microsoft.com/office/drawing/2014/main" id="{087F7847-2A5D-429C-BA6A-F2F15AD036BB}"/>
              </a:ext>
            </a:extLst>
          </p:cNvPr>
          <p:cNvSpPr txBox="1">
            <a:spLocks/>
          </p:cNvSpPr>
          <p:nvPr/>
        </p:nvSpPr>
        <p:spPr>
          <a:xfrm>
            <a:off x="477900" y="845116"/>
            <a:ext cx="8666100" cy="15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endParaRPr lang="en-US"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endParaRPr lang="en-US"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algn="ctr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30;p21">
            <a:extLst>
              <a:ext uri="{FF2B5EF4-FFF2-40B4-BE49-F238E27FC236}">
                <a16:creationId xmlns:a16="http://schemas.microsoft.com/office/drawing/2014/main" id="{C63792F5-9652-420E-A328-50ADADC8C608}"/>
              </a:ext>
            </a:extLst>
          </p:cNvPr>
          <p:cNvSpPr txBox="1">
            <a:spLocks/>
          </p:cNvSpPr>
          <p:nvPr/>
        </p:nvSpPr>
        <p:spPr>
          <a:xfrm>
            <a:off x="0" y="1137105"/>
            <a:ext cx="9144000" cy="15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Dr. Denielle Perry, Dr. Ian Harrison, and Dr. Abigail Lynch 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Paloma Davidson &amp; NAU/NASA Space Grant Program 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Conservation International &amp; Arizona Space Grant Consortium 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endParaRPr lang="en-US"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algn="ctr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506DFE8-DBE1-45AD-93FB-23E2E467F8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17553</TotalTime>
  <Words>905</Words>
  <Application>Microsoft Office PowerPoint</Application>
  <PresentationFormat>On-screen Show (16:9)</PresentationFormat>
  <Paragraphs>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Courier New</vt:lpstr>
      <vt:lpstr>Arial</vt:lpstr>
      <vt:lpstr>Playfair Display</vt:lpstr>
      <vt:lpstr>Times New Roman</vt:lpstr>
      <vt:lpstr>Simple Light</vt:lpstr>
      <vt:lpstr>Off the Hook: Assessing the Vulnerability of Inland Subsistence Fisheries to Climate Change</vt:lpstr>
      <vt:lpstr>Background &amp; Significance                                                                                                          </vt:lpstr>
      <vt:lpstr>Project Objectives                                                                                                </vt:lpstr>
      <vt:lpstr>PowerPoint Presentation</vt:lpstr>
      <vt:lpstr>PowerPoint Presentation</vt:lpstr>
      <vt:lpstr>Preliminary Results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the Hook: Assessing the Vulnerability of Inland Subsistence Fisheries to Climate Change</dc:title>
  <dc:creator>Caitlin Brogan</dc:creator>
  <cp:lastModifiedBy>Caitlin Brogan</cp:lastModifiedBy>
  <cp:revision>39</cp:revision>
  <dcterms:modified xsi:type="dcterms:W3CDTF">2021-04-02T06:43:34Z</dcterms:modified>
</cp:coreProperties>
</file>